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3"/>
  </p:sldMasterIdLst>
  <p:notesMasterIdLst>
    <p:notesMasterId r:id="rId17"/>
  </p:notesMasterIdLst>
  <p:sldIdLst>
    <p:sldId id="256" r:id="rId4"/>
    <p:sldId id="257" r:id="rId5"/>
    <p:sldId id="258" r:id="rId6"/>
    <p:sldId id="260" r:id="rId7"/>
    <p:sldId id="265" r:id="rId8"/>
    <p:sldId id="264" r:id="rId9"/>
    <p:sldId id="261" r:id="rId10"/>
    <p:sldId id="269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12192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54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3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4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008972"/>
            <a:ext cx="7860907" cy="1284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060"/>
              </a:lnSpc>
              <a:buNone/>
            </a:pPr>
            <a:r>
              <a:rPr lang="en-US" sz="4016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Database Project: Customer Data for Targeting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380905" y="6306280"/>
            <a:ext cx="10684378" cy="201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88"/>
              </a:lnSpc>
              <a:spcBef>
                <a:spcPts val="96"/>
              </a:spcBef>
              <a:buNone/>
            </a:pPr>
            <a:r>
              <a:rPr lang="en-US" sz="126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An analysis of customer data and database design to enhance marketing campaigns for banking products and services.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20593" b="20593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Tuning (Parallel)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548D-2A72-454C-BDA6-8C2CFED61ED0}"/>
              </a:ext>
            </a:extLst>
          </p:cNvPr>
          <p:cNvSpPr txBox="1"/>
          <p:nvPr/>
        </p:nvSpPr>
        <p:spPr>
          <a:xfrm>
            <a:off x="4145458" y="1035718"/>
            <a:ext cx="42117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exeution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without parallel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customer_id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balance,results,job_type</a:t>
            </a:r>
            <a:endParaRPr lang="en-US" sz="1200" cap="small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customers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join jobs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using (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job_code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join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job_type</a:t>
            </a:r>
            <a:endParaRPr lang="en-US" sz="1200" cap="small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using (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job_type_code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(age between 30 and 50)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and balance &gt;= 10000;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parallel with degree of 4 on and re-run the query, speed did increase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customers parallel 4;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customer_id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balance,results,job_type</a:t>
            </a:r>
            <a:endParaRPr lang="en-US" sz="1200" cap="small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customers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join jobs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using (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job_code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join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job_type</a:t>
            </a:r>
            <a:endParaRPr lang="en-US" sz="1200" cap="small" dirty="0">
              <a:solidFill>
                <a:srgbClr val="5A5A5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using (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job_type_code</a:t>
            </a: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(age between 30 and 50)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and balance &gt;= 10000;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1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 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417932" y="1466388"/>
            <a:ext cx="5446938" cy="4677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Imported the data into Python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Constructed visualization utilizing Python matplotlib package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 distribution density by age groups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Mian groups: 30 - 49 years old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Among groups between 30-49, customers decrease as age increases. 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customers over 50 account for a significant percentage of their customer base.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B4DC8-6A7C-40E9-9A58-FBA9349C98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1" y="1466388"/>
            <a:ext cx="5944235" cy="3548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676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Outlier lookup of Data Mining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417932" y="1224905"/>
            <a:ext cx="5446938" cy="4677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2"/>
              </a:lnSpc>
              <a:buSzPct val="100000"/>
            </a:pPr>
            <a:r>
              <a:rPr lang="en-US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Outliers: 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any observations that fall outside of three standard deviations from the mean. </a:t>
            </a:r>
          </a:p>
          <a:p>
            <a:pPr algn="l">
              <a:lnSpc>
                <a:spcPts val="2722"/>
              </a:lnSpc>
              <a:buSzPct val="100000"/>
            </a:pPr>
            <a:r>
              <a:rPr lang="en-US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Outlier effect: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leads to quality issues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creates unusual patterns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results in misleading insights in analysis. </a:t>
            </a:r>
          </a:p>
          <a:p>
            <a:pPr algn="l">
              <a:lnSpc>
                <a:spcPts val="2722"/>
              </a:lnSpc>
              <a:buSzPct val="100000"/>
            </a:pPr>
            <a:r>
              <a:rPr lang="en-US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Calculated mean and standard deviation with Python,  and identified outliers 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 total number of 330 outliers are detected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2E43-30B0-4CA8-90EA-B172665D62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0" y="1155151"/>
            <a:ext cx="5503459" cy="52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C708C-4FF8-40A9-8526-DB3C9572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Summary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309" y="2089914"/>
            <a:ext cx="818945" cy="83799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78048" y="3319823"/>
            <a:ext cx="3624309" cy="460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Increasing financial access leads to customer awareness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78048" y="3866555"/>
            <a:ext cx="3624309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As customers gain access to more financial resources and services, they become increasingly aware of marketing tactics employed by banks and financial institutions.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306" y="2246141"/>
            <a:ext cx="961784" cy="59040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35185" y="3319823"/>
            <a:ext cx="3718583" cy="460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Engaging marketing campaigns are challenging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235185" y="3866555"/>
            <a:ext cx="3718583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Creating marketing campaigns that are engaging and rewarding for customers to attract new clients has become a significant challenge for banks.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7008" y="2112231"/>
            <a:ext cx="809423" cy="80942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13271" y="3319823"/>
            <a:ext cx="3770957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Precise targeting strategy is crucial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113271" y="3636152"/>
            <a:ext cx="3770957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Banks need to adopt a precise targeting strategy to allocate their resources efficiently and maximize gains from marketing campaigns.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E6692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51258" y="5954315"/>
            <a:ext cx="12086435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Effective utilization of customer data and analytics is essential for banks to develop targeted marketing campaigns that resonate with potential customers and optimize resource allocation.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Database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523" y="3942364"/>
            <a:ext cx="12207997" cy="3809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9571" y="2804411"/>
            <a:ext cx="9523" cy="115223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2436" y="3894751"/>
            <a:ext cx="114271" cy="114271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9236" y="3951887"/>
            <a:ext cx="9523" cy="107605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2099" y="3894751"/>
            <a:ext cx="123794" cy="11427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8807" y="2554157"/>
            <a:ext cx="9523" cy="139982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71669" y="3894751"/>
            <a:ext cx="123794" cy="114271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38378" y="3951887"/>
            <a:ext cx="9523" cy="115223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1240" y="3894751"/>
            <a:ext cx="123794" cy="114271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48044" y="2804411"/>
            <a:ext cx="9523" cy="115223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90906" y="3894751"/>
            <a:ext cx="123794" cy="114271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842926" y="2671094"/>
            <a:ext cx="133317" cy="133317"/>
          </a:xfrm>
          <a:prstGeom prst="ellipse">
            <a:avLst/>
          </a:prstGeom>
          <a:solidFill>
            <a:srgbClr val="62A8BB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2094671" y="2672836"/>
            <a:ext cx="1958803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Identified CUSTOMERS as the central entity with comprehensive customer information.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752511" y="5025264"/>
            <a:ext cx="133314" cy="133317"/>
          </a:xfrm>
          <a:prstGeom prst="ellipse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3993784" y="5025264"/>
            <a:ext cx="1801679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Designed supporting entities like MARITAL_STATUS to decode categorical data in CUSTOMERS.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662088" y="2420828"/>
            <a:ext cx="133320" cy="133317"/>
          </a:xfrm>
          <a:prstGeom prst="ellipse">
            <a:avLst/>
          </a:prstGeom>
          <a:solidFill>
            <a:srgbClr val="E66922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5921470" y="2486493"/>
            <a:ext cx="1875004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Established many-to-one relationships between CUSTOMERS and supporting entities.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7571748" y="5099363"/>
            <a:ext cx="133314" cy="133317"/>
          </a:xfrm>
          <a:prstGeom prst="ellipse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7800294" y="5238556"/>
            <a:ext cx="1875004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Implemented primary and foreign key constraints for data integrity.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9481330" y="2671094"/>
            <a:ext cx="133314" cy="133317"/>
          </a:xfrm>
          <a:prstGeom prst="ellipse">
            <a:avLst/>
          </a:prstGeom>
          <a:solidFill>
            <a:srgbClr val="62A8BB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9709897" y="2737752"/>
            <a:ext cx="1854054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Normalized tables to eliminate redundancy and enhance query performance.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Database Design (Conceptual Design)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323721" y="2166851"/>
            <a:ext cx="5446938" cy="2926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Type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Status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Housing Status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level</a:t>
            </a:r>
          </a:p>
          <a:p>
            <a:pPr marL="285750" indent="-285750" algn="l">
              <a:lnSpc>
                <a:spcPts val="2722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A29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0BF3F723-D712-4B37-BEA1-85EB5D9934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76" y="1419225"/>
            <a:ext cx="5062855" cy="401955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1CEC6F3-298B-45A7-81E5-FA036CCFF097}"/>
              </a:ext>
            </a:extLst>
          </p:cNvPr>
          <p:cNvSpPr/>
          <p:nvPr/>
        </p:nvSpPr>
        <p:spPr>
          <a:xfrm>
            <a:off x="2258828" y="5732076"/>
            <a:ext cx="3758403" cy="3574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2"/>
              </a:lnSpc>
              <a:buSzPct val="100000"/>
            </a:pPr>
            <a:r>
              <a:rPr lang="en-US" sz="160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Conceptual Design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Database Design (Entity-Relationship Diagram)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6E5124F5-9496-477D-981D-E30CF13BAE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70180" y="1025583"/>
            <a:ext cx="5759190" cy="4911089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8E4DB1A3-CA56-4E0B-BD53-F866750E9C34}"/>
              </a:ext>
            </a:extLst>
          </p:cNvPr>
          <p:cNvSpPr/>
          <p:nvPr/>
        </p:nvSpPr>
        <p:spPr>
          <a:xfrm>
            <a:off x="4321389" y="6083045"/>
            <a:ext cx="3758403" cy="3574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22"/>
              </a:lnSpc>
              <a:buSzPct val="100000"/>
            </a:pPr>
            <a:r>
              <a:rPr lang="en-US" sz="160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Entity-Relationship Diagram (ERD)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8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Query Writing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1828800"/>
            <a:ext cx="9804228" cy="3913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Point Query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Executed a query to retrieve the customer with the maximum balance, requiring a full table scan and resulting in high consistent gets and cost estimates.</a:t>
            </a:r>
          </a:p>
          <a:p>
            <a:pPr marL="242900" indent="-242900" algn="l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16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Range Query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Queried to select customers contacted in June and July, involving intensive range scans over a large number of rows, leading to significant I/O activities and suboptimal performance.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endParaRPr lang="en-US" sz="1380" dirty="0">
              <a:solidFill>
                <a:srgbClr val="5A5A4C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Scan Query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1380" dirty="0">
                <a:solidFill>
                  <a:srgbClr val="5A5A4C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Performed a full table scan to aggregate the number of customers contacted per month, exhibiting high consistent gets due to the lack of indexing or other optimizations.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8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Tuning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610" y="2545813"/>
            <a:ext cx="3894751" cy="120937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06287" y="3032716"/>
            <a:ext cx="3526516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61810" y="3882907"/>
            <a:ext cx="3526516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Partitioned the large CUSTOMERS table by RANGE on the AGE column into 6 partitions</a:t>
            </a:r>
          </a:p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Allowed queries targeting specific age ranges to scan fewer partitions, reducing I/O and improving performance.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8661" y="2545813"/>
            <a:ext cx="3894751" cy="120937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88329" y="3032716"/>
            <a:ext cx="3212269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Indexing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443889" y="3882907"/>
            <a:ext cx="3526516" cy="1493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Created B-tree indexes on the MONTH and BALANCE columns of the CUSTOMERS table.</a:t>
            </a:r>
          </a:p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Indexing facilitated faster data retrieval by utilizing index structures, significantly reducing consistent gets and execution times for queries involving indexed columns.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719" y="2545813"/>
            <a:ext cx="3894751" cy="120937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70408" y="3032716"/>
            <a:ext cx="3212269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Parallelism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125968" y="3882907"/>
            <a:ext cx="3526516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Enabled parallel by setting the PARALLEL degree of the CUSTOMERS table to 4. </a:t>
            </a:r>
          </a:p>
          <a:p>
            <a:pPr marL="171450" indent="-171450" algn="l">
              <a:lnSpc>
                <a:spcPts val="168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Allowed complex queries to be divided and processed simultaneously across multiple CPUs, marginally </a:t>
            </a:r>
            <a:r>
              <a:rPr lang="en-US" altLang="zh-CN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reducing</a:t>
            </a: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response times.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Tuning (Partitioning)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548D-2A72-454C-BDA6-8C2CFED61ED0}"/>
              </a:ext>
            </a:extLst>
          </p:cNvPr>
          <p:cNvSpPr txBox="1"/>
          <p:nvPr/>
        </p:nvSpPr>
        <p:spPr>
          <a:xfrm>
            <a:off x="3988585" y="945731"/>
            <a:ext cx="4211782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-- Partition the customers table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PARTITION BY RANGE (age)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(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p1 VALUES less than (30),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p2 VALUES less than (35),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p3 VALUES less than (40),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p4 VALUES less than (45),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p5 VALUES less than (50),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PARTITION p6 VALUES less than (95)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   ); </a:t>
            </a:r>
            <a:endParaRPr lang="en-US" sz="1050" cap="small" dirty="0">
              <a:solidFill>
                <a:srgbClr val="5A5A5A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0DF112-5794-4131-9F2F-4FC654DCE24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4"/>
          <a:stretch/>
        </p:blipFill>
        <p:spPr bwMode="auto">
          <a:xfrm>
            <a:off x="3360350" y="4374575"/>
            <a:ext cx="5798820" cy="2012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243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Tuning (Indexing)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548D-2A72-454C-BDA6-8C2CFED61ED0}"/>
              </a:ext>
            </a:extLst>
          </p:cNvPr>
          <p:cNvSpPr txBox="1"/>
          <p:nvPr/>
        </p:nvSpPr>
        <p:spPr>
          <a:xfrm>
            <a:off x="4460091" y="895728"/>
            <a:ext cx="421178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-- Create indexes on the customer entity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CREATE INDEX </a:t>
            </a:r>
            <a:r>
              <a:rPr lang="en-US" sz="1200" cap="small" dirty="0" err="1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month_btree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cap="small" dirty="0">
                <a:solidFill>
                  <a:srgbClr val="5A5A5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ON customers(month);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91A67-E103-4863-8069-AE755B0D34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3"/>
          <a:stretch/>
        </p:blipFill>
        <p:spPr bwMode="auto">
          <a:xfrm>
            <a:off x="3593862" y="2333186"/>
            <a:ext cx="5944235" cy="16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08F76556-458D-41DD-87FF-70899C271161}"/>
              </a:ext>
            </a:extLst>
          </p:cNvPr>
          <p:cNvSpPr/>
          <p:nvPr/>
        </p:nvSpPr>
        <p:spPr>
          <a:xfrm>
            <a:off x="5155927" y="3963853"/>
            <a:ext cx="2322313" cy="401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2"/>
              </a:lnSpc>
              <a:buSzPct val="100000"/>
            </a:pPr>
            <a:r>
              <a:rPr lang="en-US" sz="12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Point Query with Indexed Column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8C374-2078-4BA1-A3A2-C1007F4A5A9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1"/>
          <a:stretch/>
        </p:blipFill>
        <p:spPr bwMode="auto">
          <a:xfrm>
            <a:off x="3593863" y="4569391"/>
            <a:ext cx="5944235" cy="16624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98C27C52-8E49-4F4E-A91A-C0A11F4E4041}"/>
              </a:ext>
            </a:extLst>
          </p:cNvPr>
          <p:cNvSpPr/>
          <p:nvPr/>
        </p:nvSpPr>
        <p:spPr>
          <a:xfrm>
            <a:off x="4913655" y="6408345"/>
            <a:ext cx="2361642" cy="401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2"/>
              </a:lnSpc>
              <a:buSzPct val="100000"/>
            </a:pPr>
            <a:r>
              <a:rPr lang="en-US" sz="12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Range Query with Indexed Column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8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7AC1A81066E40BC5C7F1B5E36DB21" ma:contentTypeVersion="12" ma:contentTypeDescription="Create a new document." ma:contentTypeScope="" ma:versionID="685e68fc753b5e2b81379f5a07bf1715">
  <xsd:schema xmlns:xsd="http://www.w3.org/2001/XMLSchema" xmlns:xs="http://www.w3.org/2001/XMLSchema" xmlns:p="http://schemas.microsoft.com/office/2006/metadata/properties" xmlns:ns2="4c604c8a-cbee-466b-ba17-7c05daf21ca3" xmlns:ns3="c8af2eb0-d245-493f-a65e-5bd0487183f0" targetNamespace="http://schemas.microsoft.com/office/2006/metadata/properties" ma:root="true" ma:fieldsID="6e48b33cc61519ef96f603c573f96f42" ns2:_="" ns3:_="">
    <xsd:import namespace="4c604c8a-cbee-466b-ba17-7c05daf21ca3"/>
    <xsd:import namespace="c8af2eb0-d245-493f-a65e-5bd0487183f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04c8a-cbee-466b-ba17-7c05daf21ca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8cfe719-5118-4d43-ba73-4d58e9725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f2eb0-d245-493f-a65e-5bd0487183f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92fd2b0-65f3-481e-806a-afb4947553cd}" ma:internalName="TaxCatchAll" ma:showField="CatchAllData" ma:web="c8af2eb0-d245-493f-a65e-5bd0487183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718538-27B9-479D-B7FE-3B57FBCEF7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9AEF3B-3B60-43AB-9D3B-33C1A5C057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04c8a-cbee-466b-ba17-7c05daf21ca3"/>
    <ds:schemaRef ds:uri="c8af2eb0-d245-493f-a65e-5bd0487183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786</Words>
  <Application>Microsoft Office PowerPoint</Application>
  <PresentationFormat>Widescreen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Wingdings</vt:lpstr>
      <vt:lpstr>Calibri</vt:lpstr>
      <vt:lpstr>Times New Roman</vt:lpstr>
      <vt:lpstr>Courier New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Customer Data for Targeting</dc:title>
  <dc:subject>Database Project Customer Data for Targeting</dc:subject>
  <dc:creator>asifimtiaz@usf.edu</dc:creator>
  <cp:lastModifiedBy>Gang Wei</cp:lastModifiedBy>
  <cp:revision>23</cp:revision>
  <dcterms:created xsi:type="dcterms:W3CDTF">2024-04-27T00:13:43Z</dcterms:created>
  <dcterms:modified xsi:type="dcterms:W3CDTF">2024-06-27T20:11:40Z</dcterms:modified>
</cp:coreProperties>
</file>